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  <p:sldMasterId id="2147483936" r:id="rId2"/>
    <p:sldMasterId id="2147483948" r:id="rId3"/>
    <p:sldMasterId id="2147483972" r:id="rId4"/>
    <p:sldMasterId id="2147483984" r:id="rId5"/>
    <p:sldMasterId id="2147483996" r:id="rId6"/>
    <p:sldMasterId id="2147484008" r:id="rId7"/>
    <p:sldMasterId id="2147484020" r:id="rId8"/>
    <p:sldMasterId id="2147484032" r:id="rId9"/>
  </p:sldMasterIdLst>
  <p:sldIdLst>
    <p:sldId id="256" r:id="rId10"/>
    <p:sldId id="273" r:id="rId11"/>
    <p:sldId id="268" r:id="rId12"/>
    <p:sldId id="286" r:id="rId13"/>
    <p:sldId id="267" r:id="rId14"/>
    <p:sldId id="291" r:id="rId15"/>
    <p:sldId id="274" r:id="rId16"/>
    <p:sldId id="275" r:id="rId17"/>
    <p:sldId id="287" r:id="rId18"/>
    <p:sldId id="277" r:id="rId19"/>
    <p:sldId id="280" r:id="rId20"/>
    <p:sldId id="281" r:id="rId21"/>
    <p:sldId id="282" r:id="rId22"/>
    <p:sldId id="293" r:id="rId23"/>
    <p:sldId id="292" r:id="rId24"/>
    <p:sldId id="294" r:id="rId25"/>
    <p:sldId id="295" r:id="rId26"/>
    <p:sldId id="278" r:id="rId27"/>
    <p:sldId id="265" r:id="rId28"/>
    <p:sldId id="288" r:id="rId29"/>
    <p:sldId id="289" r:id="rId30"/>
    <p:sldId id="261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58" d="100"/>
          <a:sy n="58" d="100"/>
        </p:scale>
        <p:origin x="-3144" y="-1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049236900942939E-2"/>
          <c:y val="3.5246257360293298E-2"/>
          <c:w val="0.91857222708272579"/>
          <c:h val="0.87678591267636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человек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20</c:v>
                </c:pt>
                <c:pt idx="16">
                  <c:v>21</c:v>
                </c:pt>
                <c:pt idx="17">
                  <c:v>22</c:v>
                </c:pt>
                <c:pt idx="18">
                  <c:v>26</c:v>
                </c:pt>
                <c:pt idx="19">
                  <c:v>28</c:v>
                </c:pt>
                <c:pt idx="20">
                  <c:v>29</c:v>
                </c:pt>
                <c:pt idx="21">
                  <c:v>32</c:v>
                </c:pt>
                <c:pt idx="22">
                  <c:v>36</c:v>
                </c:pt>
                <c:pt idx="23">
                  <c:v>40</c:v>
                </c:pt>
              </c:numCache>
            </c:num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1493</c:v>
                </c:pt>
                <c:pt idx="1">
                  <c:v>1285</c:v>
                </c:pt>
                <c:pt idx="2">
                  <c:v>637</c:v>
                </c:pt>
                <c:pt idx="3">
                  <c:v>2138</c:v>
                </c:pt>
                <c:pt idx="4">
                  <c:v>2334</c:v>
                </c:pt>
                <c:pt idx="5">
                  <c:v>1122</c:v>
                </c:pt>
                <c:pt idx="6">
                  <c:v>1355</c:v>
                </c:pt>
                <c:pt idx="7">
                  <c:v>574</c:v>
                </c:pt>
                <c:pt idx="8">
                  <c:v>639</c:v>
                </c:pt>
                <c:pt idx="9">
                  <c:v>341</c:v>
                </c:pt>
                <c:pt idx="10">
                  <c:v>308</c:v>
                </c:pt>
                <c:pt idx="11">
                  <c:v>27</c:v>
                </c:pt>
                <c:pt idx="12">
                  <c:v>1539</c:v>
                </c:pt>
                <c:pt idx="13">
                  <c:v>335</c:v>
                </c:pt>
                <c:pt idx="14">
                  <c:v>17</c:v>
                </c:pt>
                <c:pt idx="15">
                  <c:v>413</c:v>
                </c:pt>
                <c:pt idx="16">
                  <c:v>2317</c:v>
                </c:pt>
                <c:pt idx="17">
                  <c:v>655</c:v>
                </c:pt>
                <c:pt idx="18">
                  <c:v>192</c:v>
                </c:pt>
                <c:pt idx="19">
                  <c:v>1005</c:v>
                </c:pt>
                <c:pt idx="20">
                  <c:v>409</c:v>
                </c:pt>
                <c:pt idx="21">
                  <c:v>1298</c:v>
                </c:pt>
                <c:pt idx="22">
                  <c:v>311</c:v>
                </c:pt>
                <c:pt idx="23">
                  <c:v>182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6860544"/>
        <c:axId val="66879872"/>
      </c:barChart>
      <c:catAx>
        <c:axId val="6686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6879872"/>
        <c:crosses val="autoZero"/>
        <c:auto val="1"/>
        <c:lblAlgn val="ctr"/>
        <c:lblOffset val="100"/>
        <c:noMultiLvlLbl val="0"/>
      </c:catAx>
      <c:valAx>
        <c:axId val="6687987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6860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404923962193937E-2"/>
          <c:y val="2.6427792745250527E-2"/>
          <c:w val="0.91459366190337321"/>
          <c:h val="0.87678591267636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человек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Лист1!$A$2:$A$25</c:f>
              <c:strCache>
                <c:ptCount val="24"/>
                <c:pt idx="0">
                  <c:v>Английский зык</c:v>
                </c:pt>
                <c:pt idx="1">
                  <c:v>Астрономия</c:v>
                </c:pt>
                <c:pt idx="2">
                  <c:v>Биология</c:v>
                </c:pt>
                <c:pt idx="3">
                  <c:v>География </c:v>
                </c:pt>
                <c:pt idx="4">
                  <c:v>Информатика (ИКТ)</c:v>
                </c:pt>
                <c:pt idx="5">
                  <c:v>История</c:v>
                </c:pt>
                <c:pt idx="6">
                  <c:v>Испанский язык</c:v>
                </c:pt>
                <c:pt idx="7">
                  <c:v>Итальянский язык</c:v>
                </c:pt>
                <c:pt idx="8">
                  <c:v>Китайский Язык</c:v>
                </c:pt>
                <c:pt idx="9">
                  <c:v>Литература</c:v>
                </c:pt>
                <c:pt idx="10">
                  <c:v>Математика</c:v>
                </c:pt>
                <c:pt idx="11">
                  <c:v>Искусство (МХК)</c:v>
                </c:pt>
                <c:pt idx="12">
                  <c:v>Немецкий язык</c:v>
                </c:pt>
                <c:pt idx="13">
                  <c:v>ОБЗР</c:v>
                </c:pt>
                <c:pt idx="14">
                  <c:v>Обществознание</c:v>
                </c:pt>
                <c:pt idx="15">
                  <c:v>Право</c:v>
                </c:pt>
                <c:pt idx="16">
                  <c:v>Русский язык</c:v>
                </c:pt>
                <c:pt idx="17">
                  <c:v>Труд (Технология)</c:v>
                </c:pt>
                <c:pt idx="18">
                  <c:v>Физика</c:v>
                </c:pt>
                <c:pt idx="19">
                  <c:v>Физическая культура</c:v>
                </c:pt>
                <c:pt idx="20">
                  <c:v>Французский язык</c:v>
                </c:pt>
                <c:pt idx="21">
                  <c:v>Химия</c:v>
                </c:pt>
                <c:pt idx="22">
                  <c:v>Экология</c:v>
                </c:pt>
                <c:pt idx="23">
                  <c:v>Экономика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1056</c:v>
                </c:pt>
                <c:pt idx="1">
                  <c:v>217</c:v>
                </c:pt>
                <c:pt idx="2">
                  <c:v>1107</c:v>
                </c:pt>
                <c:pt idx="3">
                  <c:v>808</c:v>
                </c:pt>
                <c:pt idx="4">
                  <c:v>864</c:v>
                </c:pt>
                <c:pt idx="5">
                  <c:v>1181</c:v>
                </c:pt>
                <c:pt idx="6">
                  <c:v>1</c:v>
                </c:pt>
                <c:pt idx="7">
                  <c:v>1</c:v>
                </c:pt>
                <c:pt idx="8">
                  <c:v>7</c:v>
                </c:pt>
                <c:pt idx="9">
                  <c:v>1050</c:v>
                </c:pt>
                <c:pt idx="10">
                  <c:v>4073</c:v>
                </c:pt>
                <c:pt idx="11">
                  <c:v>223</c:v>
                </c:pt>
                <c:pt idx="12">
                  <c:v>100</c:v>
                </c:pt>
                <c:pt idx="13">
                  <c:v>694</c:v>
                </c:pt>
                <c:pt idx="14">
                  <c:v>1304</c:v>
                </c:pt>
                <c:pt idx="15">
                  <c:v>178</c:v>
                </c:pt>
                <c:pt idx="16">
                  <c:v>3720</c:v>
                </c:pt>
                <c:pt idx="17">
                  <c:v>1254</c:v>
                </c:pt>
                <c:pt idx="18">
                  <c:v>500</c:v>
                </c:pt>
                <c:pt idx="19">
                  <c:v>1610</c:v>
                </c:pt>
                <c:pt idx="20">
                  <c:v>11</c:v>
                </c:pt>
                <c:pt idx="21">
                  <c:v>403</c:v>
                </c:pt>
                <c:pt idx="22">
                  <c:v>221</c:v>
                </c:pt>
                <c:pt idx="23">
                  <c:v>343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6888832"/>
        <c:axId val="66890368"/>
      </c:barChart>
      <c:catAx>
        <c:axId val="6688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6890368"/>
        <c:crosses val="autoZero"/>
        <c:auto val="1"/>
        <c:lblAlgn val="ctr"/>
        <c:lblOffset val="100"/>
        <c:noMultiLvlLbl val="0"/>
      </c:catAx>
      <c:valAx>
        <c:axId val="6689036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68888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049236900942939E-2"/>
          <c:y val="3.5246257360293298E-2"/>
          <c:w val="0.91857222708272579"/>
          <c:h val="0.87678591267636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человек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sz="20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20</c:v>
                </c:pt>
                <c:pt idx="16">
                  <c:v>21</c:v>
                </c:pt>
                <c:pt idx="17">
                  <c:v>22</c:v>
                </c:pt>
                <c:pt idx="18">
                  <c:v>26</c:v>
                </c:pt>
                <c:pt idx="19">
                  <c:v>28</c:v>
                </c:pt>
                <c:pt idx="20">
                  <c:v>29</c:v>
                </c:pt>
                <c:pt idx="21">
                  <c:v>32</c:v>
                </c:pt>
                <c:pt idx="22">
                  <c:v>36</c:v>
                </c:pt>
                <c:pt idx="23">
                  <c:v>40</c:v>
                </c:pt>
              </c:numCache>
            </c:num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355</c:v>
                </c:pt>
                <c:pt idx="1">
                  <c:v>375</c:v>
                </c:pt>
                <c:pt idx="2">
                  <c:v>61</c:v>
                </c:pt>
                <c:pt idx="3">
                  <c:v>336</c:v>
                </c:pt>
                <c:pt idx="4">
                  <c:v>645</c:v>
                </c:pt>
                <c:pt idx="5">
                  <c:v>245</c:v>
                </c:pt>
                <c:pt idx="6">
                  <c:v>463</c:v>
                </c:pt>
                <c:pt idx="7">
                  <c:v>179</c:v>
                </c:pt>
                <c:pt idx="8">
                  <c:v>144</c:v>
                </c:pt>
                <c:pt idx="9">
                  <c:v>57</c:v>
                </c:pt>
                <c:pt idx="10">
                  <c:v>71</c:v>
                </c:pt>
                <c:pt idx="11">
                  <c:v>5</c:v>
                </c:pt>
                <c:pt idx="12">
                  <c:v>457</c:v>
                </c:pt>
                <c:pt idx="13">
                  <c:v>58</c:v>
                </c:pt>
                <c:pt idx="14">
                  <c:v>1</c:v>
                </c:pt>
                <c:pt idx="15">
                  <c:v>104</c:v>
                </c:pt>
                <c:pt idx="16">
                  <c:v>677</c:v>
                </c:pt>
                <c:pt idx="17">
                  <c:v>207</c:v>
                </c:pt>
                <c:pt idx="18">
                  <c:v>88</c:v>
                </c:pt>
                <c:pt idx="19">
                  <c:v>235</c:v>
                </c:pt>
                <c:pt idx="20">
                  <c:v>40</c:v>
                </c:pt>
                <c:pt idx="21">
                  <c:v>495</c:v>
                </c:pt>
                <c:pt idx="22">
                  <c:v>72</c:v>
                </c:pt>
                <c:pt idx="23">
                  <c:v>19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4162048"/>
        <c:axId val="64164992"/>
      </c:barChart>
      <c:catAx>
        <c:axId val="6416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4164992"/>
        <c:crosses val="autoZero"/>
        <c:auto val="1"/>
        <c:lblAlgn val="ctr"/>
        <c:lblOffset val="100"/>
        <c:noMultiLvlLbl val="0"/>
      </c:catAx>
      <c:valAx>
        <c:axId val="641649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416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049236900942939E-2"/>
          <c:y val="3.5246257360293298E-2"/>
          <c:w val="0.91857222708272579"/>
          <c:h val="0.87678591267636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человек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Лист1!$A$2:$A$23</c:f>
              <c:numCache>
                <c:formatCode>General</c:formatCod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  <c:pt idx="21">
                  <c:v>40</c:v>
                </c:pt>
              </c:numCache>
            </c:num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140</c:v>
                </c:pt>
                <c:pt idx="1">
                  <c:v>207</c:v>
                </c:pt>
                <c:pt idx="2">
                  <c:v>39</c:v>
                </c:pt>
                <c:pt idx="3">
                  <c:v>213</c:v>
                </c:pt>
                <c:pt idx="4">
                  <c:v>339</c:v>
                </c:pt>
                <c:pt idx="5">
                  <c:v>116</c:v>
                </c:pt>
                <c:pt idx="6">
                  <c:v>289</c:v>
                </c:pt>
                <c:pt idx="7">
                  <c:v>122</c:v>
                </c:pt>
                <c:pt idx="8">
                  <c:v>81</c:v>
                </c:pt>
                <c:pt idx="9">
                  <c:v>18</c:v>
                </c:pt>
                <c:pt idx="10">
                  <c:v>35</c:v>
                </c:pt>
                <c:pt idx="11">
                  <c:v>180</c:v>
                </c:pt>
                <c:pt idx="12">
                  <c:v>22</c:v>
                </c:pt>
                <c:pt idx="13">
                  <c:v>34</c:v>
                </c:pt>
                <c:pt idx="14">
                  <c:v>543</c:v>
                </c:pt>
                <c:pt idx="15">
                  <c:v>70</c:v>
                </c:pt>
                <c:pt idx="16">
                  <c:v>51</c:v>
                </c:pt>
                <c:pt idx="17">
                  <c:v>93</c:v>
                </c:pt>
                <c:pt idx="18">
                  <c:v>7</c:v>
                </c:pt>
                <c:pt idx="19">
                  <c:v>331</c:v>
                </c:pt>
                <c:pt idx="20">
                  <c:v>25</c:v>
                </c:pt>
                <c:pt idx="21">
                  <c:v>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6172416"/>
        <c:axId val="66204032"/>
      </c:barChart>
      <c:catAx>
        <c:axId val="66172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6204032"/>
        <c:crosses val="autoZero"/>
        <c:auto val="1"/>
        <c:lblAlgn val="ctr"/>
        <c:lblOffset val="100"/>
        <c:noMultiLvlLbl val="0"/>
      </c:catAx>
      <c:valAx>
        <c:axId val="6620403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617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049236900942939E-2"/>
          <c:y val="3.5246257360293298E-2"/>
          <c:w val="0.91857222708272579"/>
          <c:h val="0.87678591267636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человек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Лист1!$A$2:$A$25</c:f>
              <c:strCache>
                <c:ptCount val="24"/>
                <c:pt idx="0">
                  <c:v>Английский зык</c:v>
                </c:pt>
                <c:pt idx="1">
                  <c:v>Астрономия</c:v>
                </c:pt>
                <c:pt idx="2">
                  <c:v>Биология</c:v>
                </c:pt>
                <c:pt idx="3">
                  <c:v>География </c:v>
                </c:pt>
                <c:pt idx="4">
                  <c:v>Информатика (ИКТ)</c:v>
                </c:pt>
                <c:pt idx="5">
                  <c:v>Итальянский язык</c:v>
                </c:pt>
                <c:pt idx="6">
                  <c:v>Испанский язык</c:v>
                </c:pt>
                <c:pt idx="7">
                  <c:v>История</c:v>
                </c:pt>
                <c:pt idx="8">
                  <c:v>Китайский Язык</c:v>
                </c:pt>
                <c:pt idx="9">
                  <c:v>Литература</c:v>
                </c:pt>
                <c:pt idx="10">
                  <c:v>Математика</c:v>
                </c:pt>
                <c:pt idx="11">
                  <c:v>Искусство (МХК)</c:v>
                </c:pt>
                <c:pt idx="12">
                  <c:v>Немецкий язык</c:v>
                </c:pt>
                <c:pt idx="13">
                  <c:v>ОБЗР</c:v>
                </c:pt>
                <c:pt idx="14">
                  <c:v>Обществознание</c:v>
                </c:pt>
                <c:pt idx="15">
                  <c:v>Право</c:v>
                </c:pt>
                <c:pt idx="16">
                  <c:v>Русский язык</c:v>
                </c:pt>
                <c:pt idx="17">
                  <c:v>Труд (Технология)</c:v>
                </c:pt>
                <c:pt idx="18">
                  <c:v>Физика</c:v>
                </c:pt>
                <c:pt idx="19">
                  <c:v>Физическая культура</c:v>
                </c:pt>
                <c:pt idx="20">
                  <c:v>Французский язык</c:v>
                </c:pt>
                <c:pt idx="21">
                  <c:v>Химия</c:v>
                </c:pt>
                <c:pt idx="22">
                  <c:v>Экология</c:v>
                </c:pt>
                <c:pt idx="23">
                  <c:v>Экономика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192</c:v>
                </c:pt>
                <c:pt idx="1">
                  <c:v>60</c:v>
                </c:pt>
                <c:pt idx="2">
                  <c:v>202</c:v>
                </c:pt>
                <c:pt idx="3">
                  <c:v>150</c:v>
                </c:pt>
                <c:pt idx="4">
                  <c:v>52</c:v>
                </c:pt>
                <c:pt idx="5">
                  <c:v>2</c:v>
                </c:pt>
                <c:pt idx="6">
                  <c:v>1</c:v>
                </c:pt>
                <c:pt idx="7">
                  <c:v>185</c:v>
                </c:pt>
                <c:pt idx="8">
                  <c:v>2</c:v>
                </c:pt>
                <c:pt idx="9">
                  <c:v>246</c:v>
                </c:pt>
                <c:pt idx="10">
                  <c:v>298</c:v>
                </c:pt>
                <c:pt idx="11">
                  <c:v>83</c:v>
                </c:pt>
                <c:pt idx="12">
                  <c:v>14</c:v>
                </c:pt>
                <c:pt idx="13">
                  <c:v>189</c:v>
                </c:pt>
                <c:pt idx="14">
                  <c:v>253</c:v>
                </c:pt>
                <c:pt idx="15">
                  <c:v>67</c:v>
                </c:pt>
                <c:pt idx="16">
                  <c:v>289</c:v>
                </c:pt>
                <c:pt idx="17">
                  <c:v>72</c:v>
                </c:pt>
                <c:pt idx="18">
                  <c:v>162</c:v>
                </c:pt>
                <c:pt idx="19">
                  <c:v>233</c:v>
                </c:pt>
                <c:pt idx="20">
                  <c:v>2</c:v>
                </c:pt>
                <c:pt idx="21">
                  <c:v>115</c:v>
                </c:pt>
                <c:pt idx="22">
                  <c:v>66</c:v>
                </c:pt>
                <c:pt idx="23">
                  <c:v>26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4437632"/>
        <c:axId val="64564608"/>
      </c:barChart>
      <c:catAx>
        <c:axId val="64437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4564608"/>
        <c:crosses val="autoZero"/>
        <c:auto val="1"/>
        <c:lblAlgn val="ctr"/>
        <c:lblOffset val="100"/>
        <c:noMultiLvlLbl val="0"/>
      </c:catAx>
      <c:valAx>
        <c:axId val="6456460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4437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049236900942939E-2"/>
          <c:y val="3.5246257360293298E-2"/>
          <c:w val="0.91857222708272579"/>
          <c:h val="0.87678591267636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человек</c:v>
                </c:pt>
              </c:strCache>
            </c:strRef>
          </c:tx>
          <c:invertIfNegative val="0"/>
          <c:cat>
            <c:numRef>
              <c:f>Лист1!$A$2:$A$23</c:f>
              <c:numCache>
                <c:formatCode>General</c:formatCod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  <c:pt idx="21">
                  <c:v>40</c:v>
                </c:pt>
              </c:numCache>
            </c:num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32</c:v>
                </c:pt>
                <c:pt idx="1">
                  <c:v>42</c:v>
                </c:pt>
                <c:pt idx="2">
                  <c:v>10</c:v>
                </c:pt>
                <c:pt idx="3">
                  <c:v>46</c:v>
                </c:pt>
                <c:pt idx="4">
                  <c:v>71</c:v>
                </c:pt>
                <c:pt idx="5">
                  <c:v>20</c:v>
                </c:pt>
                <c:pt idx="6">
                  <c:v>83</c:v>
                </c:pt>
                <c:pt idx="7">
                  <c:v>31</c:v>
                </c:pt>
                <c:pt idx="8">
                  <c:v>9</c:v>
                </c:pt>
                <c:pt idx="9">
                  <c:v>1</c:v>
                </c:pt>
                <c:pt idx="10">
                  <c:v>7</c:v>
                </c:pt>
                <c:pt idx="11">
                  <c:v>50</c:v>
                </c:pt>
                <c:pt idx="12">
                  <c:v>2</c:v>
                </c:pt>
                <c:pt idx="13">
                  <c:v>3</c:v>
                </c:pt>
                <c:pt idx="14">
                  <c:v>84</c:v>
                </c:pt>
                <c:pt idx="15">
                  <c:v>8</c:v>
                </c:pt>
                <c:pt idx="16">
                  <c:v>14</c:v>
                </c:pt>
                <c:pt idx="17">
                  <c:v>6</c:v>
                </c:pt>
                <c:pt idx="18">
                  <c:v>0</c:v>
                </c:pt>
                <c:pt idx="19">
                  <c:v>89</c:v>
                </c:pt>
                <c:pt idx="20">
                  <c:v>3</c:v>
                </c:pt>
                <c:pt idx="21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4887040"/>
        <c:axId val="64897024"/>
      </c:barChart>
      <c:catAx>
        <c:axId val="6488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4897024"/>
        <c:crosses val="autoZero"/>
        <c:auto val="1"/>
        <c:lblAlgn val="ctr"/>
        <c:lblOffset val="100"/>
        <c:noMultiLvlLbl val="0"/>
      </c:catAx>
      <c:valAx>
        <c:axId val="6489702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4887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023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718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042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20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57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117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053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294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329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29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74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5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818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702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86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823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260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49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188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64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42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967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73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87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94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982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501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887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54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679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888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882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6733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70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8219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52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538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0251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50781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9939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1440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03427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66331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67337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707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82191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53800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02514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50781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99391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1440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0342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66331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33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02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208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77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81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448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777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832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518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9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685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567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59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000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53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618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383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791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504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69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58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303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27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611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204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80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628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968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90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109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1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307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432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2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27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85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1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09.09.2025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1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60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34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09.09.2025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783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9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352928" cy="4824535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Всероссийской олимпиады школьников 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организациях городского округа Первоуральск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2024-2025 учебном году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0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352928" cy="4824535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07.11.2024 - 10.12.2024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Количество участников муниципального этапа ВСОШ 2024/2025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82528314"/>
              </p:ext>
            </p:extLst>
          </p:nvPr>
        </p:nvGraphicFramePr>
        <p:xfrm>
          <a:off x="467544" y="908720"/>
          <a:ext cx="822960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9653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418058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1800" b="1" dirty="0" smtClean="0"/>
              <a:t>Количество участников муниципального этапа ВСОШ по предметам  2024/2025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69833524"/>
              </p:ext>
            </p:extLst>
          </p:nvPr>
        </p:nvGraphicFramePr>
        <p:xfrm>
          <a:off x="467544" y="908720"/>
          <a:ext cx="822960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4556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418058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1800" b="1" dirty="0" smtClean="0"/>
              <a:t>Количество победителей и призёров муниципального этапа ВСОШ 2024/2025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63271148"/>
              </p:ext>
            </p:extLst>
          </p:nvPr>
        </p:nvGraphicFramePr>
        <p:xfrm>
          <a:off x="467544" y="908720"/>
          <a:ext cx="822960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6548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88641"/>
            <a:ext cx="8629650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3235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" y="188640"/>
            <a:ext cx="9073387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6001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751344"/>
            <a:ext cx="82809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Апелляции </a:t>
            </a: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МЭ </a:t>
            </a: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 2024-2025 </a:t>
            </a:r>
            <a:r>
              <a:rPr lang="ru-RU" sz="22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уч.г</a:t>
            </a: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муниципальном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этапе олимпиады участниками было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подано участниками 31 апелляция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предметам: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 -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(ОО № 9, 32);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(МХК)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- 2 (ОО № 7, 32);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история -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(ОО № 5);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литература - 11   (ОО № 1, 5, 6, 7, 21, 32);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- 1 (ОО № 7);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обществознание -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(ОО № 5, 7, 9, 32);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- 4 (ОО № 7, 32);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экология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(ОО № 7, 15);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кономика - 1 (ОО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Апелляции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организаций: СОШ №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15-4, СОШ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3;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СОШ №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и 5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2,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СОШ №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9, 12, 20,21, 32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1 апелляции. Удовлетворены 2 апелляции: английский язык (ОО №5) и Труд (технология) (ОО № 1). Необоснованные апелляции – 2.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174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08912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Результат апелляций</a:t>
            </a:r>
          </a:p>
          <a:p>
            <a:endParaRPr lang="ru-RU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ru-RU" dirty="0" smtClean="0"/>
              <a:t>удовлетворена</a:t>
            </a:r>
            <a:r>
              <a:rPr lang="ru-RU" dirty="0"/>
              <a:t>, с повышением количества </a:t>
            </a:r>
            <a:r>
              <a:rPr lang="ru-RU" dirty="0" smtClean="0"/>
              <a:t>баллов – </a:t>
            </a:r>
            <a:r>
              <a:rPr lang="ru-RU" b="1" dirty="0" smtClean="0"/>
              <a:t>17</a:t>
            </a:r>
            <a:r>
              <a:rPr lang="ru-RU" dirty="0" smtClean="0"/>
              <a:t> (английский язык -1, искусство(МХК) - 2, литература -4, обществознание - 5, русский язык - 4; экология – 1);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ru-RU" dirty="0" smtClean="0"/>
              <a:t>удовлетворена</a:t>
            </a:r>
            <a:r>
              <a:rPr lang="ru-RU" dirty="0"/>
              <a:t>, с понижением количества </a:t>
            </a:r>
            <a:r>
              <a:rPr lang="ru-RU" dirty="0" smtClean="0"/>
              <a:t>баллов – </a:t>
            </a:r>
            <a:r>
              <a:rPr lang="ru-RU" b="1" dirty="0" smtClean="0"/>
              <a:t>3</a:t>
            </a:r>
            <a:r>
              <a:rPr lang="ru-RU" dirty="0" smtClean="0"/>
              <a:t> (литература);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ru-RU" dirty="0" smtClean="0"/>
              <a:t>отклонена</a:t>
            </a:r>
            <a:r>
              <a:rPr lang="ru-RU" dirty="0"/>
              <a:t>, с сохранением количества </a:t>
            </a:r>
            <a:r>
              <a:rPr lang="ru-RU" dirty="0" smtClean="0"/>
              <a:t>баллов – </a:t>
            </a:r>
            <a:r>
              <a:rPr lang="ru-RU" b="1" dirty="0" smtClean="0"/>
              <a:t>5</a:t>
            </a:r>
            <a:r>
              <a:rPr lang="ru-RU" dirty="0" smtClean="0"/>
              <a:t> (литература -2, математика – 1, экономика - 1, обществознание – 1);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-   отклонена (техническая ошибка) – </a:t>
            </a:r>
            <a:r>
              <a:rPr lang="ru-RU" b="1" dirty="0" smtClean="0"/>
              <a:t>2</a:t>
            </a:r>
            <a:r>
              <a:rPr lang="ru-RU" dirty="0" smtClean="0"/>
              <a:t> (литература);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-   не подлежат рассмотрению – </a:t>
            </a:r>
            <a:r>
              <a:rPr lang="ru-RU" b="1" dirty="0" smtClean="0"/>
              <a:t>4</a:t>
            </a:r>
            <a:r>
              <a:rPr lang="ru-RU" dirty="0" smtClean="0"/>
              <a:t> (английский язык–1, обществознание- 1, история – 1, экология – 1)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70935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352928" cy="4824535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ВСОШ</a:t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11.01.2025 -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28.02.2025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27125"/>
            <a:ext cx="7992888" cy="6239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latin typeface="Liberation Serif"/>
                <a:ea typeface="Calibri"/>
                <a:cs typeface="Times New Roman"/>
              </a:rPr>
              <a:t>Предметы, количество участников РЭ ВСОШ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региональный этап ВСОШ было приглашено </a:t>
            </a: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52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обучающихся </a:t>
            </a: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(в 2024г.– 49) по 19 предметам.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Фактически приняли участие – </a:t>
            </a: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49 чел.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Английский язык – 6 чел. (ОО № 1, 6, 7, 21, 32);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Биология – 2 чел. (ОО № 21);</a:t>
            </a:r>
          </a:p>
          <a:p>
            <a:pPr lvl="0">
              <a:spcAft>
                <a:spcPts val="0"/>
              </a:spcAft>
            </a:pP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  География – 1 чел. (ОО № 2);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Информатика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2 чел. (ОО № 4, 21); 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 Искусство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(МХК) – 1 чел. (ОО № 32);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 Испанский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язык – 1 чел. (ОО № 7)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7. История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4 чел. (ОО № 21, 32);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8. Итальянский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язык – 1 чел.; (ОО № 21);</a:t>
            </a:r>
          </a:p>
          <a:p>
            <a:pPr lvl="0">
              <a:spcAft>
                <a:spcPts val="0"/>
              </a:spcAft>
            </a:pP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9. Литература – 6 чел. (ОО № 7, 9, 15, 21, 32);</a:t>
            </a:r>
          </a:p>
          <a:p>
            <a:pPr lvl="0"/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10. Математика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1 чел. (ОО № 7);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11. Немецкий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язык  – 2 чел. (ОО № 3, 32);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12. ОБЗР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1 чел. (ОО № 7);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13. Обществознание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4 чел. (ОО № 15, 21, 32);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14. Право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2 чел. (ОО № 9, 21);</a:t>
            </a: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15. Русский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язык – 4 чел. (ОО № 15, 22, 32);</a:t>
            </a:r>
          </a:p>
          <a:p>
            <a:pPr lvl="0">
              <a:spcAft>
                <a:spcPts val="0"/>
              </a:spcAft>
            </a:pP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16. Труд (Технология)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</a:t>
            </a: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чел. (ОО </a:t>
            </a: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№ 2, 15, 21);</a:t>
            </a:r>
            <a:endParaRPr lang="ru-RU" sz="17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17. Физика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1 чел. (ОО № 7);</a:t>
            </a:r>
          </a:p>
          <a:p>
            <a:pPr lvl="0">
              <a:spcAft>
                <a:spcPts val="0"/>
              </a:spcAft>
            </a:pP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18. Физическая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культура – </a:t>
            </a: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чел. (ОО № </a:t>
            </a: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7,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21);</a:t>
            </a:r>
          </a:p>
          <a:p>
            <a:pPr lvl="0">
              <a:spcAft>
                <a:spcPts val="0"/>
              </a:spcAft>
            </a:pP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19. Экономика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</a:t>
            </a: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 </a:t>
            </a:r>
            <a:r>
              <a:rPr lang="ru-RU" sz="17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чел. (ОО № </a:t>
            </a:r>
            <a:r>
              <a:rPr lang="ru-RU" sz="17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21, 32)</a:t>
            </a:r>
            <a:endParaRPr lang="ru-RU" sz="17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404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352928" cy="4824535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ВСОШ</a:t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12.09.2024 - 25.10.2024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6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01221"/>
            <a:ext cx="864096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lvl="0" algn="ctr"/>
            <a:endParaRPr lang="ru-RU" sz="2000" b="1" dirty="0" smtClean="0">
              <a:solidFill>
                <a:prstClr val="black"/>
              </a:solidFill>
              <a:latin typeface="Liberation Serif"/>
              <a:ea typeface="Calibri"/>
              <a:cs typeface="Times New Roman"/>
            </a:endParaRPr>
          </a:p>
          <a:p>
            <a:pPr marL="90170" lvl="0" algn="ctr"/>
            <a:r>
              <a:rPr lang="ru-RU" sz="2200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Победители и призёры РЭ ВСОШ 2024/2025 </a:t>
            </a:r>
            <a:r>
              <a:rPr lang="ru-RU" sz="2200" b="1" dirty="0" err="1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уч.г</a:t>
            </a:r>
            <a:r>
              <a:rPr lang="ru-RU" sz="2200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.</a:t>
            </a:r>
          </a:p>
          <a:p>
            <a:pPr marL="90170" lvl="0" algn="ctr"/>
            <a:endParaRPr lang="ru-RU" sz="1200" b="1" dirty="0" smtClean="0">
              <a:solidFill>
                <a:prstClr val="black"/>
              </a:solidFill>
              <a:latin typeface="Liberation Serif"/>
              <a:ea typeface="Calibri"/>
              <a:cs typeface="Times New Roman"/>
            </a:endParaRPr>
          </a:p>
          <a:p>
            <a:pPr marL="90170" lvl="0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Победитель по истории – 1 чел. (Лицей № 21)</a:t>
            </a:r>
          </a:p>
          <a:p>
            <a:pPr marL="90170" lvl="0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Призовые </a:t>
            </a:r>
            <a:r>
              <a:rPr lang="ru-RU" b="1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места РЭ ВСОШ по </a:t>
            </a: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14 </a:t>
            </a:r>
            <a:r>
              <a:rPr lang="ru-RU" b="1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предметам </a:t>
            </a: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(2024г. – по 13 предметам) заняли </a:t>
            </a:r>
          </a:p>
          <a:p>
            <a:pPr marL="90170" lvl="0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29 обучающихся (2024г. – 23 чел.):  </a:t>
            </a:r>
          </a:p>
          <a:p>
            <a:pPr marL="375920" lvl="0" indent="-285750">
              <a:lnSpc>
                <a:spcPct val="150000"/>
              </a:lnSpc>
              <a:buFontTx/>
              <a:buChar char="-"/>
            </a:pPr>
            <a:r>
              <a:rPr lang="ru-RU" dirty="0" smtClean="0">
                <a:latin typeface="Liberation Serif"/>
                <a:ea typeface="Calibri"/>
                <a:cs typeface="Times New Roman"/>
              </a:rPr>
              <a:t>Л. № 21 </a:t>
            </a:r>
            <a:r>
              <a:rPr lang="ru-RU" dirty="0">
                <a:latin typeface="Liberation Serif"/>
                <a:ea typeface="Calibri"/>
                <a:cs typeface="Times New Roman"/>
              </a:rPr>
              <a:t>– </a:t>
            </a:r>
            <a:r>
              <a:rPr lang="ru-RU" dirty="0" smtClean="0">
                <a:latin typeface="Liberation Serif"/>
                <a:ea typeface="Calibri"/>
                <a:cs typeface="Times New Roman"/>
              </a:rPr>
              <a:t>9 </a:t>
            </a:r>
            <a:r>
              <a:rPr lang="ru-RU" dirty="0">
                <a:latin typeface="Liberation Serif"/>
                <a:ea typeface="Calibri"/>
                <a:cs typeface="Times New Roman"/>
              </a:rPr>
              <a:t>чел., </a:t>
            </a:r>
            <a:endParaRPr lang="ru-RU" dirty="0" smtClean="0">
              <a:latin typeface="Liberation Serif"/>
              <a:ea typeface="Calibri"/>
              <a:cs typeface="Times New Roman"/>
            </a:endParaRPr>
          </a:p>
          <a:p>
            <a:pPr marL="375920" indent="-285750">
              <a:lnSpc>
                <a:spcPct val="150000"/>
              </a:lnSpc>
              <a:buFontTx/>
              <a:buChar char="-"/>
            </a:pPr>
            <a:r>
              <a:rPr lang="ru-RU" dirty="0">
                <a:latin typeface="Liberation Serif"/>
                <a:ea typeface="Calibri"/>
                <a:cs typeface="Times New Roman"/>
              </a:rPr>
              <a:t>ОО № 32 – 7 чел.,;</a:t>
            </a:r>
          </a:p>
          <a:p>
            <a:pPr marL="375920" indent="-285750">
              <a:lnSpc>
                <a:spcPct val="150000"/>
              </a:lnSpc>
              <a:buFontTx/>
              <a:buChar char="-"/>
            </a:pPr>
            <a:r>
              <a:rPr lang="ru-RU" dirty="0">
                <a:latin typeface="Liberation Serif"/>
                <a:ea typeface="Calibri"/>
                <a:cs typeface="Times New Roman"/>
              </a:rPr>
              <a:t>ОО № 7 – 4 чел.;</a:t>
            </a:r>
          </a:p>
          <a:p>
            <a:pPr marL="375920" indent="-285750">
              <a:lnSpc>
                <a:spcPct val="150000"/>
              </a:lnSpc>
              <a:buFontTx/>
              <a:buChar char="-"/>
            </a:pPr>
            <a:r>
              <a:rPr lang="ru-RU" dirty="0">
                <a:latin typeface="Liberation Serif"/>
                <a:ea typeface="Calibri"/>
                <a:cs typeface="Times New Roman"/>
              </a:rPr>
              <a:t>ОО № 15 – 3 чел.;</a:t>
            </a:r>
          </a:p>
          <a:p>
            <a:pPr marL="375920" lvl="0" indent="-285750">
              <a:lnSpc>
                <a:spcPct val="150000"/>
              </a:lnSpc>
              <a:buFontTx/>
              <a:buChar char="-"/>
            </a:pPr>
            <a:r>
              <a:rPr lang="ru-RU" dirty="0" smtClean="0">
                <a:latin typeface="Liberation Serif"/>
                <a:ea typeface="Calibri"/>
                <a:cs typeface="Times New Roman"/>
              </a:rPr>
              <a:t>ОО </a:t>
            </a:r>
            <a:r>
              <a:rPr lang="ru-RU" dirty="0">
                <a:latin typeface="Liberation Serif"/>
                <a:ea typeface="Calibri"/>
                <a:cs typeface="Times New Roman"/>
              </a:rPr>
              <a:t>№ </a:t>
            </a:r>
            <a:r>
              <a:rPr lang="ru-RU" dirty="0" smtClean="0">
                <a:latin typeface="Liberation Serif"/>
                <a:ea typeface="Calibri"/>
                <a:cs typeface="Times New Roman"/>
              </a:rPr>
              <a:t>9 </a:t>
            </a:r>
            <a:r>
              <a:rPr lang="ru-RU" dirty="0">
                <a:latin typeface="Liberation Serif"/>
                <a:ea typeface="Calibri"/>
                <a:cs typeface="Times New Roman"/>
              </a:rPr>
              <a:t>– </a:t>
            </a:r>
            <a:r>
              <a:rPr lang="ru-RU" dirty="0" smtClean="0">
                <a:latin typeface="Liberation Serif"/>
                <a:ea typeface="Calibri"/>
                <a:cs typeface="Times New Roman"/>
              </a:rPr>
              <a:t>2 </a:t>
            </a:r>
            <a:r>
              <a:rPr lang="ru-RU" dirty="0">
                <a:latin typeface="Liberation Serif"/>
                <a:ea typeface="Calibri"/>
                <a:cs typeface="Times New Roman"/>
              </a:rPr>
              <a:t>чел</a:t>
            </a:r>
            <a:r>
              <a:rPr lang="ru-RU" dirty="0" smtClean="0">
                <a:latin typeface="Liberation Serif"/>
                <a:ea typeface="Calibri"/>
                <a:cs typeface="Times New Roman"/>
              </a:rPr>
              <a:t>.;</a:t>
            </a:r>
          </a:p>
          <a:p>
            <a:pPr marL="375920" lvl="0" indent="-285750">
              <a:lnSpc>
                <a:spcPct val="150000"/>
              </a:lnSpc>
              <a:buFontTx/>
              <a:buChar char="-"/>
            </a:pPr>
            <a:r>
              <a:rPr lang="ru-RU" dirty="0" smtClean="0">
                <a:latin typeface="Liberation Serif"/>
                <a:ea typeface="Calibri"/>
                <a:cs typeface="Times New Roman"/>
              </a:rPr>
              <a:t>ОО № 1, № 2, № 4, № 6-  по  </a:t>
            </a:r>
            <a:r>
              <a:rPr lang="ru-RU" dirty="0">
                <a:latin typeface="Liberation Serif"/>
                <a:ea typeface="Calibri"/>
                <a:cs typeface="Times New Roman"/>
              </a:rPr>
              <a:t>1 чел</a:t>
            </a:r>
            <a:r>
              <a:rPr lang="ru-RU" dirty="0" smtClean="0">
                <a:latin typeface="Liberation Serif"/>
                <a:ea typeface="Calibri"/>
                <a:cs typeface="Times New Roman"/>
              </a:rPr>
              <a:t>.;</a:t>
            </a:r>
          </a:p>
          <a:p>
            <a:pPr marL="90170" lvl="0" algn="just"/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Доля </a:t>
            </a:r>
            <a:r>
              <a:rPr lang="ru-RU" b="1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победителей и призёров регионального этапа от общего количества обучающихся: </a:t>
            </a: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0,16% </a:t>
            </a:r>
            <a:r>
              <a:rPr lang="ru-RU" b="1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(план - 0,07%).</a:t>
            </a:r>
            <a:endParaRPr lang="ru-RU" b="1" dirty="0" smtClean="0">
              <a:solidFill>
                <a:prstClr val="black"/>
              </a:solidFill>
              <a:latin typeface="Liberation Serif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9934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01221"/>
            <a:ext cx="8640960" cy="6646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lvl="0" algn="ctr"/>
            <a:r>
              <a:rPr lang="ru-RU" sz="2000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Победители и призёры РЭ ВСОШ 2024/2025 </a:t>
            </a:r>
            <a:r>
              <a:rPr lang="ru-RU" sz="2000" b="1" dirty="0" err="1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уч.г</a:t>
            </a:r>
            <a:r>
              <a:rPr lang="ru-RU" sz="2000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.</a:t>
            </a:r>
          </a:p>
          <a:p>
            <a:pPr marL="90170" lvl="0"/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Победитель </a:t>
            </a: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по истории – 1 чел. (Лицей № 21)</a:t>
            </a:r>
          </a:p>
          <a:p>
            <a:pPr marL="90170" lvl="0"/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Призовые </a:t>
            </a:r>
            <a:r>
              <a:rPr lang="ru-RU" b="1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места РЭ ВСОШ по </a:t>
            </a: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16 </a:t>
            </a:r>
            <a:r>
              <a:rPr lang="ru-RU" b="1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предметам </a:t>
            </a: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(2024г. – по 13 предметам) заняли </a:t>
            </a:r>
          </a:p>
          <a:p>
            <a:pPr marL="90170" lvl="0"/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29 обучающихся (2024г. – 23 чел.):  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Английский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язык – 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4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чел. (ОО № 1, 6, 21, 32);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Биология – 2 чел. (Л №21);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География – 1 чел. (ОО № 2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);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Информатика (ИКТ) – 2 чел. (ОО № 4, 21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Искусство (МХК)  – 1 чел. (ОО № 32);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История – 1 чел. (ОО № 32);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Итальянский язык – 1 чел. (Л. № 21)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Литература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– 5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чел. 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(7, 9, 15, 21,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32);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Математика – 1 чел. (ОО № 7);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ОБЗР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– 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1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чел. (ОО № 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7,);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Обществознание – 2 чел. (ОО № 21, 32);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Право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– 2 чел. (ОО № 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9, 21);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Русский язык – 1 чел. (ОО № 32);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Труд (Технология)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(ТТТ) – 2 чел.  (ОО № 15);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Физическая культура – 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1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чел. (ОО № 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7);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Экономика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– 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2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чел. (ОО 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№ 21, </a:t>
            </a:r>
            <a:r>
              <a:rPr lang="ru-RU" dirty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32</a:t>
            </a:r>
            <a:r>
              <a:rPr lang="ru-RU" dirty="0" smtClean="0">
                <a:solidFill>
                  <a:prstClr val="black"/>
                </a:solidFill>
                <a:latin typeface="Liberation Serif"/>
                <a:ea typeface="Calibri"/>
                <a:cs typeface="Times New Roman"/>
              </a:rPr>
              <a:t>).</a:t>
            </a:r>
          </a:p>
          <a:p>
            <a:pPr lvl="0" algn="just">
              <a:lnSpc>
                <a:spcPct val="115000"/>
              </a:lnSpc>
            </a:pP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26187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257" y="2660432"/>
            <a:ext cx="7704856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 ЗА  ВНИМАНИЕ!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90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Количество участников школьного этапа ВСОШ 2024/2025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36151533"/>
              </p:ext>
            </p:extLst>
          </p:nvPr>
        </p:nvGraphicFramePr>
        <p:xfrm>
          <a:off x="467544" y="908720"/>
          <a:ext cx="822960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3123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881864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1968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418058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1800" b="1" dirty="0" smtClean="0"/>
              <a:t>Количество участников школьного этапа ВСОШ по предметам  2024/2025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73747493"/>
              </p:ext>
            </p:extLst>
          </p:nvPr>
        </p:nvGraphicFramePr>
        <p:xfrm>
          <a:off x="179512" y="908720"/>
          <a:ext cx="896448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5976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9550"/>
            <a:ext cx="8712967" cy="643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1668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418058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1800" b="1" dirty="0" smtClean="0"/>
              <a:t>Количество победителей и призёров школьного этапа ВСОШ 2024/2025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46377800"/>
              </p:ext>
            </p:extLst>
          </p:nvPr>
        </p:nvGraphicFramePr>
        <p:xfrm>
          <a:off x="467544" y="908720"/>
          <a:ext cx="822960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5908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2" y="188640"/>
            <a:ext cx="9087647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9598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751344"/>
            <a:ext cx="828092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Апелляции ШЭ ВСОШ 2024-2025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уч.г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школьном этапе олимпиады участниками было подано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апелляций по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предметам: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русский язык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английский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 -2;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география – 2;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ОБЗР – 2;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обществознание - 2;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- 1;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искусство (МХК) 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 (технология)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организаций: СОШ №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15-4, СОШ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3;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СОШ №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и 5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2,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СОШ №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9, 12, 20,21, 32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1 апелляции. Удовлетворены 2 апелляции: английский язык (ОО №5) и Труд (технология) (ОО № 1). Необоснованные апелляции – 2.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127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4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5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6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6248</TotalTime>
  <Words>1167</Words>
  <Application>Microsoft Office PowerPoint</Application>
  <PresentationFormat>Экран (4:3)</PresentationFormat>
  <Paragraphs>98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9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Волна</vt:lpstr>
      <vt:lpstr>1_Воздушный поток</vt:lpstr>
      <vt:lpstr>2_Воздушный поток</vt:lpstr>
      <vt:lpstr>Воздушный поток</vt:lpstr>
      <vt:lpstr>1_Волна</vt:lpstr>
      <vt:lpstr>2_Волна</vt:lpstr>
      <vt:lpstr>4_Воздушный поток</vt:lpstr>
      <vt:lpstr>5_Воздушный поток</vt:lpstr>
      <vt:lpstr>6_Воздушный поток</vt:lpstr>
      <vt:lpstr>ИТОГИ  Всероссийской олимпиады школьников  в образовательных организациях городского округа Первоуральск в 2024-2025 учебном году</vt:lpstr>
      <vt:lpstr>  ШКОЛЬНЫЙ ЭТАП ВСОШ 12.09.2024 - 25.10.2024</vt:lpstr>
      <vt:lpstr>Количество участников школьного этапа ВСОШ 2024/2025 уч.г.</vt:lpstr>
      <vt:lpstr>Презентация PowerPoint</vt:lpstr>
      <vt:lpstr>Количество участников школьного этапа ВСОШ по предметам  2024/2025 уч.г.</vt:lpstr>
      <vt:lpstr>Презентация PowerPoint</vt:lpstr>
      <vt:lpstr>Количество победителей и призёров школьного этапа ВСОШ 2024/2025 уч.г.</vt:lpstr>
      <vt:lpstr>Презентация PowerPoint</vt:lpstr>
      <vt:lpstr>Презентация PowerPoint</vt:lpstr>
      <vt:lpstr>  МУНИЦИПАЛЬНЫЙ ЭТАП ВСОШ 07.11.2024 - 10.12.2024</vt:lpstr>
      <vt:lpstr>Количество участников муниципального этапа ВСОШ 2024/2025 уч.г.</vt:lpstr>
      <vt:lpstr>Количество участников муниципального этапа ВСОШ по предметам  2024/2025 уч.г.</vt:lpstr>
      <vt:lpstr>Количество победителей и призёров муниципального этапа ВСОШ 2024/2025 уч.г.</vt:lpstr>
      <vt:lpstr>Презентация PowerPoint</vt:lpstr>
      <vt:lpstr>Презентация PowerPoint</vt:lpstr>
      <vt:lpstr>Презентация PowerPoint</vt:lpstr>
      <vt:lpstr>Презентация PowerPoint</vt:lpstr>
      <vt:lpstr>  РЕГИОНАЛЬНЫЙ ЭТАП ВСОШ 11.01.2025 - 28.02.2025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Школьный этап олимпиады в образовательных организациях был проведен  с 24 сентября 2018 года по  02 ноября 2018 года.</dc:title>
  <dc:creator>user</dc:creator>
  <cp:lastModifiedBy>209-3</cp:lastModifiedBy>
  <cp:revision>102</cp:revision>
  <dcterms:created xsi:type="dcterms:W3CDTF">2019-01-15T06:24:25Z</dcterms:created>
  <dcterms:modified xsi:type="dcterms:W3CDTF">2025-09-09T16:48:16Z</dcterms:modified>
</cp:coreProperties>
</file>